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4"/>
  </p:notesMasterIdLst>
  <p:sldIdLst>
    <p:sldId id="256" r:id="rId2"/>
    <p:sldId id="265" r:id="rId3"/>
    <p:sldId id="266" r:id="rId4"/>
    <p:sldId id="257" r:id="rId5"/>
    <p:sldId id="264" r:id="rId6"/>
    <p:sldId id="268" r:id="rId7"/>
    <p:sldId id="258" r:id="rId8"/>
    <p:sldId id="259" r:id="rId9"/>
    <p:sldId id="260" r:id="rId10"/>
    <p:sldId id="261" r:id="rId11"/>
    <p:sldId id="262" r:id="rId12"/>
    <p:sldId id="263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1" d="100"/>
          <a:sy n="121" d="100"/>
        </p:scale>
        <p:origin x="1314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8688E6-5551-469D-AC44-93B9D1B23DD0}" type="datetimeFigureOut">
              <a:rPr lang="en-US" smtClean="0"/>
              <a:t>9/16/2015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0EC224-B17B-4C68-A4B0-2772222318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8695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920FE0-0C31-4A0E-A77A-048C471FAD86}" type="datetime1">
              <a:rPr lang="en-US" smtClean="0"/>
              <a:t>9/16/2015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77420-0C8A-4DF6-A98A-ED5035A546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14108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3BA854-6935-4EEE-B696-0CF292110309}" type="datetime1">
              <a:rPr lang="en-US" smtClean="0"/>
              <a:t>9/16/2015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77420-0C8A-4DF6-A98A-ED5035A546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183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A375DC-813C-4861-B235-3C6438398CC2}" type="datetime1">
              <a:rPr lang="en-US" smtClean="0"/>
              <a:t>9/16/2015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77420-0C8A-4DF6-A98A-ED5035A546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13751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496802-D1B0-4877-B785-9C6A0E9CDD9C}" type="datetime1">
              <a:rPr lang="en-US" smtClean="0"/>
              <a:t>9/16/2015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77420-0C8A-4DF6-A98A-ED5035A546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23746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EDEE0-09C0-4987-8824-435D01DBE760}" type="datetime1">
              <a:rPr lang="en-US" smtClean="0"/>
              <a:t>9/16/2015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77420-0C8A-4DF6-A98A-ED5035A546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91019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C0B62-5A22-4134-B18E-132152907D57}" type="datetime1">
              <a:rPr lang="en-US" smtClean="0"/>
              <a:t>9/16/2015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77420-0C8A-4DF6-A98A-ED5035A546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26012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A80C01-1FF8-491C-910A-C94870D0EB15}" type="datetime1">
              <a:rPr lang="en-US" smtClean="0"/>
              <a:t>9/16/2015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77420-0C8A-4DF6-A98A-ED5035A546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95046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4790DB-D9BA-4B88-AE5D-DBF4AA1B7AC9}" type="datetime1">
              <a:rPr lang="en-US" smtClean="0"/>
              <a:t>9/16/2015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77420-0C8A-4DF6-A98A-ED5035A546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78562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D6D35D-2F85-4F45-8DA7-3C7A19818832}" type="datetime1">
              <a:rPr lang="en-US" smtClean="0"/>
              <a:t>9/16/2015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77420-0C8A-4DF6-A98A-ED5035A546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9661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9D222A-282E-48E6-A838-AE2F8348D417}" type="datetime1">
              <a:rPr lang="en-US" smtClean="0"/>
              <a:t>9/16/2015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77420-0C8A-4DF6-A98A-ED5035A546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61710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00CDF6-5500-4485-B4D2-0A37C0EF7AC0}" type="datetime1">
              <a:rPr lang="en-US" smtClean="0"/>
              <a:t>9/16/2015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77420-0C8A-4DF6-A98A-ED5035A546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4412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D22023-37FE-4111-B11D-461C82BE8DF7}" type="datetime1">
              <a:rPr lang="en-US" smtClean="0"/>
              <a:t>9/16/2015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977420-0C8A-4DF6-A98A-ED5035A546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67992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667000"/>
            <a:ext cx="7772400" cy="1600200"/>
          </a:xfrm>
        </p:spPr>
        <p:txBody>
          <a:bodyPr>
            <a:normAutofit/>
          </a:bodyPr>
          <a:lstStyle/>
          <a:p>
            <a:r>
              <a:rPr lang="en-US" dirty="0" smtClean="0"/>
              <a:t>Health Policy Analysis</a:t>
            </a:r>
            <a:br>
              <a:rPr lang="en-US" dirty="0" smtClean="0"/>
            </a:br>
            <a:r>
              <a:rPr lang="en-US" dirty="0" smtClean="0"/>
              <a:t>at Your Tribe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419600"/>
            <a:ext cx="6400800" cy="1905000"/>
          </a:xfrm>
        </p:spPr>
        <p:txBody>
          <a:bodyPr>
            <a:normAutofit fontScale="70000" lnSpcReduction="20000"/>
          </a:bodyPr>
          <a:lstStyle/>
          <a:p>
            <a:r>
              <a:rPr lang="en-US" dirty="0" err="1" smtClean="0"/>
              <a:t>Mim</a:t>
            </a:r>
            <a:r>
              <a:rPr lang="en-US" dirty="0" smtClean="0"/>
              <a:t> Dixon</a:t>
            </a:r>
          </a:p>
          <a:p>
            <a:r>
              <a:rPr lang="en-US" dirty="0" smtClean="0"/>
              <a:t>Health Policy 101 Workshop</a:t>
            </a:r>
          </a:p>
          <a:p>
            <a:r>
              <a:rPr lang="en-US" dirty="0" smtClean="0"/>
              <a:t>NIHB Consumer Conference</a:t>
            </a:r>
          </a:p>
          <a:p>
            <a:r>
              <a:rPr lang="en-US" dirty="0" smtClean="0"/>
              <a:t>Washington, DC</a:t>
            </a:r>
          </a:p>
          <a:p>
            <a:r>
              <a:rPr lang="en-US" dirty="0" smtClean="0"/>
              <a:t>September 22, 2015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799" y="55563"/>
            <a:ext cx="7603429" cy="2133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794028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342900" lvl="0" indent="-342900">
              <a:spcBef>
                <a:spcPct val="20000"/>
              </a:spcBef>
            </a:pPr>
            <a:r>
              <a:rPr lang="en-US" sz="4000" dirty="0">
                <a:solidFill>
                  <a:schemeClr val="tx2">
                    <a:lumMod val="60000"/>
                    <a:lumOff val="40000"/>
                  </a:schemeClr>
                </a:solidFill>
                <a:ea typeface="+mn-ea"/>
                <a:cs typeface="+mn-cs"/>
              </a:rPr>
              <a:t>How </a:t>
            </a:r>
            <a:r>
              <a:rPr lang="en-US" sz="4000" dirty="0" smtClean="0">
                <a:solidFill>
                  <a:schemeClr val="tx2">
                    <a:lumMod val="60000"/>
                    <a:lumOff val="40000"/>
                  </a:schemeClr>
                </a:solidFill>
                <a:ea typeface="+mn-ea"/>
                <a:cs typeface="+mn-cs"/>
              </a:rPr>
              <a:t>to Get Involved </a:t>
            </a:r>
            <a:r>
              <a:rPr lang="en-US" sz="4000" dirty="0">
                <a:solidFill>
                  <a:schemeClr val="tx2">
                    <a:lumMod val="60000"/>
                    <a:lumOff val="40000"/>
                  </a:schemeClr>
                </a:solidFill>
                <a:ea typeface="+mn-ea"/>
                <a:cs typeface="+mn-cs"/>
              </a:rPr>
              <a:t>in </a:t>
            </a:r>
            <a:r>
              <a:rPr lang="en-US" sz="4000" dirty="0" smtClean="0">
                <a:solidFill>
                  <a:schemeClr val="tx2">
                    <a:lumMod val="60000"/>
                    <a:lumOff val="40000"/>
                  </a:schemeClr>
                </a:solidFill>
                <a:ea typeface="+mn-ea"/>
                <a:cs typeface="+mn-cs"/>
              </a:rPr>
              <a:t>National </a:t>
            </a:r>
            <a:r>
              <a:rPr lang="en-US" sz="4000" dirty="0">
                <a:solidFill>
                  <a:schemeClr val="tx2">
                    <a:lumMod val="60000"/>
                    <a:lumOff val="40000"/>
                  </a:schemeClr>
                </a:solidFill>
                <a:ea typeface="+mn-ea"/>
                <a:cs typeface="+mn-cs"/>
              </a:rPr>
              <a:t>E</a:t>
            </a:r>
            <a:r>
              <a:rPr lang="en-US" sz="4000" dirty="0" smtClean="0">
                <a:solidFill>
                  <a:schemeClr val="tx2">
                    <a:lumMod val="60000"/>
                    <a:lumOff val="40000"/>
                  </a:schemeClr>
                </a:solidFill>
                <a:ea typeface="+mn-ea"/>
                <a:cs typeface="+mn-cs"/>
              </a:rPr>
              <a:t>fforts</a:t>
            </a:r>
            <a:r>
              <a:rPr lang="en-US" sz="3000" dirty="0">
                <a:solidFill>
                  <a:prstClr val="black"/>
                </a:solidFill>
                <a:ea typeface="+mn-ea"/>
                <a:cs typeface="+mn-cs"/>
              </a:rPr>
              <a:t/>
            </a:r>
            <a:br>
              <a:rPr lang="en-US" sz="3000" dirty="0">
                <a:solidFill>
                  <a:prstClr val="black"/>
                </a:solidFill>
                <a:ea typeface="+mn-ea"/>
                <a:cs typeface="+mn-cs"/>
              </a:rPr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257800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Attend meetings as an observer</a:t>
            </a:r>
          </a:p>
          <a:p>
            <a:pPr lvl="2"/>
            <a:r>
              <a:rPr lang="en-US" dirty="0" smtClean="0"/>
              <a:t>NIHB Annual Consumer Conference</a:t>
            </a:r>
          </a:p>
          <a:p>
            <a:pPr lvl="2"/>
            <a:r>
              <a:rPr lang="en-US" dirty="0" smtClean="0"/>
              <a:t>MMPC and TTAG</a:t>
            </a:r>
          </a:p>
          <a:p>
            <a:pPr lvl="2"/>
            <a:r>
              <a:rPr lang="en-US" dirty="0" smtClean="0"/>
              <a:t>TSGAC</a:t>
            </a:r>
          </a:p>
          <a:p>
            <a:pPr lvl="2"/>
            <a:r>
              <a:rPr lang="en-US" dirty="0" smtClean="0"/>
              <a:t>NCAI</a:t>
            </a:r>
          </a:p>
          <a:p>
            <a:r>
              <a:rPr lang="en-US" dirty="0" smtClean="0"/>
              <a:t>Ask to be on mailing list -- read e-mail discussions</a:t>
            </a:r>
          </a:p>
          <a:p>
            <a:r>
              <a:rPr lang="en-US" dirty="0" smtClean="0"/>
              <a:t>Join a Workgroup or Subcommittee </a:t>
            </a:r>
          </a:p>
          <a:p>
            <a:r>
              <a:rPr lang="en-US" dirty="0" smtClean="0"/>
              <a:t>Find a mentor </a:t>
            </a:r>
          </a:p>
          <a:p>
            <a:r>
              <a:rPr lang="en-US" dirty="0" smtClean="0"/>
              <a:t>Talk with people in your Tribe and Tribal health program about issues that may be important to them.</a:t>
            </a:r>
          </a:p>
          <a:p>
            <a:r>
              <a:rPr lang="en-US" dirty="0" smtClean="0"/>
              <a:t>Share your Tribe’s perspective in Step 1, Tribal-only discussions.</a:t>
            </a:r>
          </a:p>
          <a:p>
            <a:r>
              <a:rPr lang="en-US" dirty="0" smtClean="0"/>
              <a:t>Assist your Tribal Leader to submit written comments when requested to do so by NIHB or Area Health Board.</a:t>
            </a:r>
          </a:p>
          <a:p>
            <a:pPr lvl="2"/>
            <a:r>
              <a:rPr lang="en-US" dirty="0" smtClean="0"/>
              <a:t>Templates for letters are usually provided.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77420-0C8A-4DF6-A98A-ED5035A546FD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11205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marL="342900" lvl="0" indent="-342900">
              <a:spcBef>
                <a:spcPct val="20000"/>
              </a:spcBef>
            </a:pPr>
            <a:r>
              <a:rPr lang="en-US" sz="3600" dirty="0">
                <a:solidFill>
                  <a:schemeClr val="tx2">
                    <a:lumMod val="60000"/>
                    <a:lumOff val="40000"/>
                  </a:schemeClr>
                </a:solidFill>
                <a:ea typeface="+mn-ea"/>
                <a:cs typeface="+mn-cs"/>
              </a:rPr>
              <a:t>If your Tribe can't </a:t>
            </a:r>
            <a:r>
              <a:rPr lang="en-US" sz="3600" dirty="0" smtClean="0">
                <a:solidFill>
                  <a:schemeClr val="tx2">
                    <a:lumMod val="60000"/>
                    <a:lumOff val="40000"/>
                  </a:schemeClr>
                </a:solidFill>
                <a:ea typeface="+mn-ea"/>
                <a:cs typeface="+mn-cs"/>
              </a:rPr>
              <a:t>Afford </a:t>
            </a:r>
            <a:r>
              <a:rPr lang="en-US" sz="3600" dirty="0">
                <a:solidFill>
                  <a:schemeClr val="tx2">
                    <a:lumMod val="60000"/>
                    <a:lumOff val="40000"/>
                  </a:schemeClr>
                </a:solidFill>
                <a:ea typeface="+mn-ea"/>
                <a:cs typeface="+mn-cs"/>
              </a:rPr>
              <a:t>a </a:t>
            </a:r>
            <a:r>
              <a:rPr lang="en-US" sz="3600" dirty="0" smtClean="0">
                <a:solidFill>
                  <a:schemeClr val="tx2">
                    <a:lumMod val="60000"/>
                    <a:lumOff val="40000"/>
                  </a:schemeClr>
                </a:solidFill>
                <a:ea typeface="+mn-ea"/>
                <a:cs typeface="+mn-cs"/>
              </a:rPr>
              <a:t>Full-time Employee to </a:t>
            </a:r>
            <a:r>
              <a:rPr lang="en-US" sz="3600" dirty="0">
                <a:solidFill>
                  <a:schemeClr val="tx2">
                    <a:lumMod val="60000"/>
                    <a:lumOff val="40000"/>
                  </a:schemeClr>
                </a:solidFill>
                <a:ea typeface="+mn-ea"/>
                <a:cs typeface="+mn-cs"/>
              </a:rPr>
              <a:t>do </a:t>
            </a:r>
            <a:r>
              <a:rPr lang="en-US" sz="3600" dirty="0" smtClean="0">
                <a:solidFill>
                  <a:schemeClr val="tx2">
                    <a:lumMod val="60000"/>
                    <a:lumOff val="40000"/>
                  </a:schemeClr>
                </a:solidFill>
                <a:ea typeface="+mn-ea"/>
                <a:cs typeface="+mn-cs"/>
              </a:rPr>
              <a:t>Policy </a:t>
            </a:r>
            <a:r>
              <a:rPr lang="en-US" sz="3600" dirty="0">
                <a:solidFill>
                  <a:schemeClr val="tx2">
                    <a:lumMod val="60000"/>
                    <a:lumOff val="40000"/>
                  </a:schemeClr>
                </a:solidFill>
                <a:ea typeface="+mn-ea"/>
                <a:cs typeface="+mn-cs"/>
              </a:rPr>
              <a:t>W</a:t>
            </a:r>
            <a:r>
              <a:rPr lang="en-US" sz="3600" dirty="0" smtClean="0">
                <a:solidFill>
                  <a:schemeClr val="tx2">
                    <a:lumMod val="60000"/>
                    <a:lumOff val="40000"/>
                  </a:schemeClr>
                </a:solidFill>
                <a:ea typeface="+mn-ea"/>
                <a:cs typeface="+mn-cs"/>
              </a:rPr>
              <a:t>ork. . .</a:t>
            </a:r>
            <a:endParaRPr lang="en-US" sz="36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Develop a policy team at your Tribe and assign different topics to different people to cover.</a:t>
            </a:r>
          </a:p>
          <a:p>
            <a:pPr lvl="2"/>
            <a:r>
              <a:rPr lang="en-US" dirty="0" smtClean="0"/>
              <a:t>Give people time to participate in teleconferences and meetings.</a:t>
            </a:r>
          </a:p>
          <a:p>
            <a:r>
              <a:rPr lang="en-US" dirty="0" smtClean="0"/>
              <a:t>Provide funding for key employees to attend state, Area, and national meetings.</a:t>
            </a:r>
          </a:p>
          <a:p>
            <a:r>
              <a:rPr lang="en-US" dirty="0" smtClean="0"/>
              <a:t>Hire a consultant on an hourly basis.</a:t>
            </a:r>
          </a:p>
          <a:p>
            <a:pPr lvl="2"/>
            <a:r>
              <a:rPr lang="en-US" dirty="0" smtClean="0"/>
              <a:t>Share the cost with other Tribes.</a:t>
            </a:r>
          </a:p>
          <a:p>
            <a:r>
              <a:rPr lang="en-US" dirty="0" smtClean="0"/>
              <a:t>Help fund a position at the Area Health Board.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77420-0C8A-4DF6-A98A-ED5035A546FD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219332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Questions?</a:t>
            </a:r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77420-0C8A-4DF6-A98A-ED5035A546FD}" type="slidenum">
              <a:rPr lang="en-US" smtClean="0"/>
              <a:t>12</a:t>
            </a:fld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34200" y="5029200"/>
            <a:ext cx="1439779" cy="15083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9251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How many times have you said. . .</a:t>
            </a:r>
            <a:endParaRPr lang="en-US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“They don’t get it.”</a:t>
            </a:r>
          </a:p>
          <a:p>
            <a:r>
              <a:rPr lang="en-US" dirty="0" smtClean="0"/>
              <a:t>“They don’t understand us.”</a:t>
            </a:r>
          </a:p>
          <a:p>
            <a:r>
              <a:rPr lang="en-US" dirty="0" smtClean="0"/>
              <a:t>“This program is designed for some other type of organization.”</a:t>
            </a:r>
          </a:p>
          <a:p>
            <a:r>
              <a:rPr lang="en-US" dirty="0" smtClean="0"/>
              <a:t>“This is too complicated.”</a:t>
            </a:r>
          </a:p>
          <a:p>
            <a:r>
              <a:rPr lang="en-US" dirty="0" smtClean="0"/>
              <a:t>“This program isn’t worth it for us to apply.”</a:t>
            </a:r>
          </a:p>
          <a:p>
            <a:r>
              <a:rPr lang="en-US" dirty="0" smtClean="0"/>
              <a:t>“If only, they had. . .”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77420-0C8A-4DF6-A98A-ED5035A546FD}" type="slidenum">
              <a:rPr lang="en-US" smtClean="0"/>
              <a:t>2</a:t>
            </a:fld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0" y="5105400"/>
            <a:ext cx="1439779" cy="15083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14282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Policy analysis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You can do something to make things work better through</a:t>
            </a:r>
            <a:endParaRPr lang="en-US" sz="320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77420-0C8A-4DF6-A98A-ED5035A546FD}" type="slidenum">
              <a:rPr lang="en-US" smtClean="0"/>
              <a:t>3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0" y="5029200"/>
            <a:ext cx="1439779" cy="15083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43125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Today We’ll Talk About</a:t>
            </a:r>
            <a:endParaRPr lang="en-US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>
                <a:effectLst/>
              </a:rPr>
              <a:t>Tribes need to be involved in policy at the state and national levels.</a:t>
            </a:r>
          </a:p>
          <a:p>
            <a:r>
              <a:rPr lang="en-US" dirty="0" smtClean="0">
                <a:effectLst/>
              </a:rPr>
              <a:t>What is health policy analysis?</a:t>
            </a:r>
          </a:p>
          <a:p>
            <a:r>
              <a:rPr lang="en-US" dirty="0" smtClean="0">
                <a:effectLst/>
              </a:rPr>
              <a:t>Who pays for this work to be done from a Tribal perspective?  </a:t>
            </a:r>
          </a:p>
          <a:p>
            <a:r>
              <a:rPr lang="en-US" dirty="0" smtClean="0">
                <a:effectLst/>
              </a:rPr>
              <a:t>How does a person get the training to do this?</a:t>
            </a:r>
          </a:p>
          <a:p>
            <a:r>
              <a:rPr lang="en-US" dirty="0" smtClean="0">
                <a:effectLst/>
              </a:rPr>
              <a:t>How can you get involved in national efforts?</a:t>
            </a:r>
          </a:p>
          <a:p>
            <a:r>
              <a:rPr lang="en-US" dirty="0" smtClean="0">
                <a:effectLst/>
              </a:rPr>
              <a:t>If your Tribe can't afford a full-time employee to do policy work, there are other alternatives.</a:t>
            </a:r>
            <a:endParaRPr lang="en-US" dirty="0">
              <a:effectLst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77420-0C8A-4DF6-A98A-ED5035A546FD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8548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935162"/>
          </a:xfrm>
        </p:spPr>
        <p:txBody>
          <a:bodyPr>
            <a:normAutofit/>
          </a:bodyPr>
          <a:lstStyle/>
          <a:p>
            <a:pPr marL="342900" lvl="0" indent="-342900">
              <a:spcBef>
                <a:spcPct val="20000"/>
              </a:spcBef>
            </a:pPr>
            <a:r>
              <a:rPr lang="en-US" sz="4000" dirty="0">
                <a:solidFill>
                  <a:schemeClr val="tx2">
                    <a:lumMod val="60000"/>
                    <a:lumOff val="40000"/>
                  </a:schemeClr>
                </a:solidFill>
                <a:ea typeface="+mn-ea"/>
                <a:cs typeface="+mn-cs"/>
              </a:rPr>
              <a:t>Tribes </a:t>
            </a:r>
            <a:r>
              <a:rPr lang="en-US" sz="4000" dirty="0" smtClean="0">
                <a:solidFill>
                  <a:schemeClr val="tx2">
                    <a:lumMod val="60000"/>
                    <a:lumOff val="40000"/>
                  </a:schemeClr>
                </a:solidFill>
                <a:ea typeface="+mn-ea"/>
                <a:cs typeface="+mn-cs"/>
              </a:rPr>
              <a:t>Need </a:t>
            </a:r>
            <a:r>
              <a:rPr lang="en-US" sz="4000" dirty="0">
                <a:solidFill>
                  <a:schemeClr val="tx2">
                    <a:lumMod val="60000"/>
                    <a:lumOff val="40000"/>
                  </a:schemeClr>
                </a:solidFill>
                <a:ea typeface="+mn-ea"/>
                <a:cs typeface="+mn-cs"/>
              </a:rPr>
              <a:t>to be </a:t>
            </a:r>
            <a:r>
              <a:rPr lang="en-US" sz="4000" dirty="0" smtClean="0">
                <a:solidFill>
                  <a:schemeClr val="tx2">
                    <a:lumMod val="60000"/>
                    <a:lumOff val="40000"/>
                  </a:schemeClr>
                </a:solidFill>
                <a:ea typeface="+mn-ea"/>
                <a:cs typeface="+mn-cs"/>
              </a:rPr>
              <a:t>Involved </a:t>
            </a:r>
            <a:r>
              <a:rPr lang="en-US" sz="4000" dirty="0">
                <a:solidFill>
                  <a:schemeClr val="tx2">
                    <a:lumMod val="60000"/>
                    <a:lumOff val="40000"/>
                  </a:schemeClr>
                </a:solidFill>
                <a:ea typeface="+mn-ea"/>
                <a:cs typeface="+mn-cs"/>
              </a:rPr>
              <a:t>in </a:t>
            </a:r>
            <a:r>
              <a:rPr lang="en-US" sz="4000" dirty="0" smtClean="0">
                <a:solidFill>
                  <a:schemeClr val="tx2">
                    <a:lumMod val="60000"/>
                    <a:lumOff val="40000"/>
                  </a:schemeClr>
                </a:solidFill>
                <a:ea typeface="+mn-ea"/>
                <a:cs typeface="+mn-cs"/>
              </a:rPr>
              <a:t>Policy </a:t>
            </a:r>
            <a:br>
              <a:rPr lang="en-US" sz="4000" dirty="0" smtClean="0">
                <a:solidFill>
                  <a:schemeClr val="tx2">
                    <a:lumMod val="60000"/>
                    <a:lumOff val="40000"/>
                  </a:schemeClr>
                </a:solidFill>
                <a:ea typeface="+mn-ea"/>
                <a:cs typeface="+mn-cs"/>
              </a:rPr>
            </a:br>
            <a:r>
              <a:rPr lang="en-US" sz="4000" dirty="0" smtClean="0">
                <a:solidFill>
                  <a:schemeClr val="tx2">
                    <a:lumMod val="60000"/>
                    <a:lumOff val="40000"/>
                  </a:schemeClr>
                </a:solidFill>
                <a:ea typeface="+mn-ea"/>
                <a:cs typeface="+mn-cs"/>
              </a:rPr>
              <a:t>at </a:t>
            </a:r>
            <a:r>
              <a:rPr lang="en-US" sz="4000" dirty="0">
                <a:solidFill>
                  <a:schemeClr val="tx2">
                    <a:lumMod val="60000"/>
                    <a:lumOff val="40000"/>
                  </a:schemeClr>
                </a:solidFill>
                <a:ea typeface="+mn-ea"/>
                <a:cs typeface="+mn-cs"/>
              </a:rPr>
              <a:t>the </a:t>
            </a:r>
            <a:r>
              <a:rPr lang="en-US" sz="4000" dirty="0" smtClean="0">
                <a:solidFill>
                  <a:schemeClr val="tx2">
                    <a:lumMod val="60000"/>
                    <a:lumOff val="40000"/>
                  </a:schemeClr>
                </a:solidFill>
                <a:ea typeface="+mn-ea"/>
                <a:cs typeface="+mn-cs"/>
              </a:rPr>
              <a:t>State </a:t>
            </a:r>
            <a:r>
              <a:rPr lang="en-US" sz="4000" dirty="0">
                <a:solidFill>
                  <a:schemeClr val="tx2">
                    <a:lumMod val="60000"/>
                    <a:lumOff val="40000"/>
                  </a:schemeClr>
                </a:solidFill>
                <a:ea typeface="+mn-ea"/>
                <a:cs typeface="+mn-cs"/>
              </a:rPr>
              <a:t>and </a:t>
            </a:r>
            <a:r>
              <a:rPr lang="en-US" sz="4000" dirty="0" smtClean="0">
                <a:solidFill>
                  <a:schemeClr val="tx2">
                    <a:lumMod val="60000"/>
                    <a:lumOff val="40000"/>
                  </a:schemeClr>
                </a:solidFill>
                <a:ea typeface="+mn-ea"/>
                <a:cs typeface="+mn-cs"/>
              </a:rPr>
              <a:t>National </a:t>
            </a:r>
            <a:r>
              <a:rPr lang="en-US" sz="4000" dirty="0">
                <a:solidFill>
                  <a:schemeClr val="tx2">
                    <a:lumMod val="60000"/>
                    <a:lumOff val="40000"/>
                  </a:schemeClr>
                </a:solidFill>
                <a:ea typeface="+mn-ea"/>
                <a:cs typeface="+mn-cs"/>
              </a:rPr>
              <a:t>L</a:t>
            </a:r>
            <a:r>
              <a:rPr lang="en-US" sz="4000" dirty="0" smtClean="0">
                <a:solidFill>
                  <a:schemeClr val="tx2">
                    <a:lumMod val="60000"/>
                    <a:lumOff val="40000"/>
                  </a:schemeClr>
                </a:solidFill>
                <a:ea typeface="+mn-ea"/>
                <a:cs typeface="+mn-cs"/>
              </a:rPr>
              <a:t>evels</a:t>
            </a:r>
            <a:r>
              <a:rPr lang="en-US" sz="4000" dirty="0">
                <a:solidFill>
                  <a:prstClr val="black"/>
                </a:solidFill>
                <a:ea typeface="+mn-ea"/>
                <a:cs typeface="+mn-cs"/>
              </a:rPr>
              <a:t/>
            </a:r>
            <a:br>
              <a:rPr lang="en-US" sz="4000" dirty="0">
                <a:solidFill>
                  <a:prstClr val="black"/>
                </a:solidFill>
                <a:ea typeface="+mn-ea"/>
                <a:cs typeface="+mn-cs"/>
              </a:rPr>
            </a:b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514600"/>
            <a:ext cx="8229600" cy="3611563"/>
          </a:xfrm>
        </p:spPr>
        <p:txBody>
          <a:bodyPr/>
          <a:lstStyle/>
          <a:p>
            <a:r>
              <a:rPr lang="en-US" dirty="0" smtClean="0"/>
              <a:t>Policy affects your Tribe.</a:t>
            </a:r>
          </a:p>
          <a:p>
            <a:r>
              <a:rPr lang="en-US" dirty="0" smtClean="0"/>
              <a:t>Opportunities and limitations.</a:t>
            </a:r>
          </a:p>
          <a:p>
            <a:r>
              <a:rPr lang="en-US" dirty="0" smtClean="0"/>
              <a:t>You have knowledge that is needed.</a:t>
            </a:r>
          </a:p>
          <a:p>
            <a:r>
              <a:rPr lang="en-US" dirty="0" smtClean="0"/>
              <a:t>Makes you a more effective advocate.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77420-0C8A-4DF6-A98A-ED5035A546FD}" type="slidenum">
              <a:rPr lang="en-US" smtClean="0"/>
              <a:t>5</a:t>
            </a:fld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0" y="5029200"/>
            <a:ext cx="1439779" cy="15083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74965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Two-Step  Process</a:t>
            </a:r>
            <a:endParaRPr lang="en-US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Step 1:  </a:t>
            </a:r>
            <a:r>
              <a:rPr lang="en-US" dirty="0" smtClean="0"/>
              <a:t>Tribes get their act together and decide what they want.</a:t>
            </a:r>
          </a:p>
          <a:p>
            <a:pPr marL="800100" lvl="2" indent="0">
              <a:buNone/>
            </a:pPr>
            <a:r>
              <a:rPr lang="en-US" dirty="0" smtClean="0"/>
              <a:t>This is informal, exploratory, collaborative.</a:t>
            </a:r>
          </a:p>
          <a:p>
            <a:pPr marL="800100" lvl="2" indent="0">
              <a:buNone/>
            </a:pPr>
            <a:r>
              <a:rPr lang="en-US" dirty="0" smtClean="0"/>
              <a:t>Policy analysts do this work.</a:t>
            </a:r>
          </a:p>
          <a:p>
            <a:pPr marL="0" indent="0">
              <a:buNone/>
            </a:pPr>
            <a: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Step 2:  </a:t>
            </a:r>
            <a:r>
              <a:rPr lang="en-US" dirty="0" smtClean="0"/>
              <a:t>Tribes interact with state and federal agencies.</a:t>
            </a:r>
          </a:p>
          <a:p>
            <a:pPr marL="800100" lvl="2" indent="0">
              <a:buNone/>
            </a:pPr>
            <a:r>
              <a:rPr lang="en-US" dirty="0" smtClean="0"/>
              <a:t>This is more strategic, more formal, more scripted.</a:t>
            </a:r>
          </a:p>
          <a:p>
            <a:pPr marL="800100" lvl="2" indent="0">
              <a:buNone/>
            </a:pPr>
            <a:r>
              <a:rPr lang="en-US" dirty="0" smtClean="0"/>
              <a:t>Tribal Leaders usually delivers the message.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77420-0C8A-4DF6-A98A-ED5035A546FD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27932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342900" lvl="0" indent="-342900">
              <a:spcBef>
                <a:spcPct val="20000"/>
              </a:spcBef>
            </a:pPr>
            <a:r>
              <a:rPr lang="en-US" sz="4000" dirty="0">
                <a:solidFill>
                  <a:schemeClr val="tx2">
                    <a:lumMod val="60000"/>
                    <a:lumOff val="40000"/>
                  </a:schemeClr>
                </a:solidFill>
                <a:ea typeface="+mn-ea"/>
                <a:cs typeface="+mn-cs"/>
              </a:rPr>
              <a:t>What </a:t>
            </a:r>
            <a:r>
              <a:rPr lang="en-US" sz="4000" dirty="0" smtClean="0">
                <a:solidFill>
                  <a:schemeClr val="tx2">
                    <a:lumMod val="60000"/>
                    <a:lumOff val="40000"/>
                  </a:schemeClr>
                </a:solidFill>
                <a:ea typeface="+mn-ea"/>
                <a:cs typeface="+mn-cs"/>
              </a:rPr>
              <a:t>do Health </a:t>
            </a:r>
            <a:r>
              <a:rPr lang="en-US" sz="4000" dirty="0">
                <a:solidFill>
                  <a:schemeClr val="tx2">
                    <a:lumMod val="60000"/>
                    <a:lumOff val="40000"/>
                  </a:schemeClr>
                </a:solidFill>
                <a:ea typeface="+mn-ea"/>
                <a:cs typeface="+mn-cs"/>
              </a:rPr>
              <a:t>P</a:t>
            </a:r>
            <a:r>
              <a:rPr lang="en-US" sz="4000" dirty="0" smtClean="0">
                <a:solidFill>
                  <a:schemeClr val="tx2">
                    <a:lumMod val="60000"/>
                    <a:lumOff val="40000"/>
                  </a:schemeClr>
                </a:solidFill>
                <a:ea typeface="+mn-ea"/>
                <a:cs typeface="+mn-cs"/>
              </a:rPr>
              <a:t>olicy </a:t>
            </a:r>
            <a:r>
              <a:rPr lang="en-US" sz="4000" dirty="0">
                <a:solidFill>
                  <a:schemeClr val="tx2">
                    <a:lumMod val="60000"/>
                    <a:lumOff val="40000"/>
                  </a:schemeClr>
                </a:solidFill>
                <a:ea typeface="+mn-ea"/>
                <a:cs typeface="+mn-cs"/>
              </a:rPr>
              <a:t>A</a:t>
            </a:r>
            <a:r>
              <a:rPr lang="en-US" sz="4000" dirty="0" smtClean="0">
                <a:solidFill>
                  <a:schemeClr val="tx2">
                    <a:lumMod val="60000"/>
                    <a:lumOff val="40000"/>
                  </a:schemeClr>
                </a:solidFill>
                <a:ea typeface="+mn-ea"/>
                <a:cs typeface="+mn-cs"/>
              </a:rPr>
              <a:t>nalysts </a:t>
            </a:r>
            <a:r>
              <a:rPr lang="en-US" sz="4000" dirty="0">
                <a:solidFill>
                  <a:schemeClr val="tx2">
                    <a:lumMod val="60000"/>
                    <a:lumOff val="40000"/>
                  </a:schemeClr>
                </a:solidFill>
                <a:ea typeface="+mn-ea"/>
                <a:cs typeface="+mn-cs"/>
              </a:rPr>
              <a:t>D</a:t>
            </a:r>
            <a:r>
              <a:rPr lang="en-US" sz="4000" dirty="0" smtClean="0">
                <a:solidFill>
                  <a:schemeClr val="tx2">
                    <a:lumMod val="60000"/>
                    <a:lumOff val="40000"/>
                  </a:schemeClr>
                </a:solidFill>
                <a:ea typeface="+mn-ea"/>
                <a:cs typeface="+mn-cs"/>
              </a:rPr>
              <a:t>o?</a:t>
            </a:r>
            <a:endParaRPr lang="en-US" sz="4000" dirty="0">
              <a:solidFill>
                <a:schemeClr val="tx2">
                  <a:lumMod val="60000"/>
                  <a:lumOff val="40000"/>
                </a:schemeClr>
              </a:solidFill>
              <a:ea typeface="+mn-ea"/>
              <a:cs typeface="+mn-cs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/>
              <a:t>S</a:t>
            </a:r>
            <a:r>
              <a:rPr lang="en-US" dirty="0" smtClean="0"/>
              <a:t>ubject </a:t>
            </a:r>
            <a:r>
              <a:rPr lang="en-US" dirty="0"/>
              <a:t>matter experts on IHS budget and </a:t>
            </a:r>
            <a:r>
              <a:rPr lang="en-US" dirty="0"/>
              <a:t>programs, functions, services, and activities </a:t>
            </a:r>
            <a:r>
              <a:rPr lang="en-US" dirty="0" smtClean="0"/>
              <a:t>(PFSAs).</a:t>
            </a:r>
            <a:endParaRPr lang="en-US" dirty="0" smtClean="0"/>
          </a:p>
          <a:p>
            <a:r>
              <a:rPr lang="en-US" dirty="0" smtClean="0"/>
              <a:t>Read </a:t>
            </a:r>
            <a:r>
              <a:rPr lang="en-US" dirty="0" smtClean="0"/>
              <a:t>proposed laws and regulations.</a:t>
            </a:r>
          </a:p>
          <a:p>
            <a:r>
              <a:rPr lang="en-US" dirty="0" smtClean="0"/>
              <a:t>Imagine </a:t>
            </a:r>
            <a:r>
              <a:rPr lang="en-US" dirty="0" smtClean="0"/>
              <a:t>how this would work in your Tribal health program.</a:t>
            </a:r>
          </a:p>
          <a:p>
            <a:r>
              <a:rPr lang="en-US" dirty="0" smtClean="0"/>
              <a:t>Imagine how this would affect the people that you serve.</a:t>
            </a:r>
          </a:p>
          <a:p>
            <a:r>
              <a:rPr lang="en-US" dirty="0" smtClean="0"/>
              <a:t>Try to quantify costs, numbers of people affected, etc.</a:t>
            </a:r>
          </a:p>
          <a:p>
            <a:r>
              <a:rPr lang="en-US" dirty="0" smtClean="0"/>
              <a:t>List the pros and cons.</a:t>
            </a:r>
          </a:p>
          <a:p>
            <a:r>
              <a:rPr lang="en-US" dirty="0" smtClean="0"/>
              <a:t>Consider the alternatives that might be better.</a:t>
            </a:r>
          </a:p>
          <a:p>
            <a:r>
              <a:rPr lang="en-US" dirty="0" smtClean="0"/>
              <a:t>Develop recommendations.</a:t>
            </a:r>
          </a:p>
          <a:p>
            <a:pPr lvl="2"/>
            <a:r>
              <a:rPr lang="en-US" dirty="0"/>
              <a:t>R</a:t>
            </a:r>
            <a:r>
              <a:rPr lang="en-US" dirty="0" smtClean="0"/>
              <a:t>eview them with knowledgeable people.</a:t>
            </a:r>
          </a:p>
          <a:p>
            <a:pPr lvl="2"/>
            <a:r>
              <a:rPr lang="en-US" dirty="0" smtClean="0"/>
              <a:t>See if there is consensus.</a:t>
            </a:r>
          </a:p>
          <a:p>
            <a:r>
              <a:rPr lang="en-US" dirty="0" smtClean="0"/>
              <a:t>Look for examples, data and legal arguments to support your recommendations.</a:t>
            </a:r>
          </a:p>
          <a:p>
            <a:r>
              <a:rPr lang="en-US" dirty="0" smtClean="0"/>
              <a:t>Write position papers and comments to submit to agencies.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77420-0C8A-4DF6-A98A-ED5035A546FD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969612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706562"/>
          </a:xfrm>
        </p:spPr>
        <p:txBody>
          <a:bodyPr>
            <a:normAutofit fontScale="90000"/>
          </a:bodyPr>
          <a:lstStyle/>
          <a:p>
            <a:pPr marL="342900" lvl="0" indent="-342900">
              <a:spcBef>
                <a:spcPct val="20000"/>
              </a:spcBef>
            </a:pPr>
            <a:r>
              <a:rPr lang="en-US" sz="4000" dirty="0">
                <a:solidFill>
                  <a:schemeClr val="tx2">
                    <a:lumMod val="60000"/>
                    <a:lumOff val="40000"/>
                  </a:schemeClr>
                </a:solidFill>
                <a:ea typeface="+mn-ea"/>
                <a:cs typeface="+mn-cs"/>
              </a:rPr>
              <a:t>Who </a:t>
            </a:r>
            <a:r>
              <a:rPr lang="en-US" sz="4000" dirty="0" smtClean="0">
                <a:solidFill>
                  <a:schemeClr val="tx2">
                    <a:lumMod val="60000"/>
                    <a:lumOff val="40000"/>
                  </a:schemeClr>
                </a:solidFill>
                <a:ea typeface="+mn-ea"/>
                <a:cs typeface="+mn-cs"/>
              </a:rPr>
              <a:t>Pays </a:t>
            </a:r>
            <a:r>
              <a:rPr lang="en-US" sz="4000" dirty="0">
                <a:solidFill>
                  <a:schemeClr val="tx2">
                    <a:lumMod val="60000"/>
                    <a:lumOff val="40000"/>
                  </a:schemeClr>
                </a:solidFill>
                <a:ea typeface="+mn-ea"/>
                <a:cs typeface="+mn-cs"/>
              </a:rPr>
              <a:t>for </a:t>
            </a:r>
            <a:r>
              <a:rPr lang="en-US" sz="4000" dirty="0" smtClean="0">
                <a:solidFill>
                  <a:schemeClr val="tx2">
                    <a:lumMod val="60000"/>
                    <a:lumOff val="40000"/>
                  </a:schemeClr>
                </a:solidFill>
                <a:ea typeface="+mn-ea"/>
                <a:cs typeface="+mn-cs"/>
              </a:rPr>
              <a:t>This Work </a:t>
            </a:r>
            <a:r>
              <a:rPr lang="en-US" sz="4000" dirty="0">
                <a:solidFill>
                  <a:schemeClr val="tx2">
                    <a:lumMod val="60000"/>
                    <a:lumOff val="40000"/>
                  </a:schemeClr>
                </a:solidFill>
                <a:ea typeface="+mn-ea"/>
                <a:cs typeface="+mn-cs"/>
              </a:rPr>
              <a:t>to be </a:t>
            </a:r>
            <a:r>
              <a:rPr lang="en-US" sz="4000" dirty="0" smtClean="0">
                <a:solidFill>
                  <a:schemeClr val="tx2">
                    <a:lumMod val="60000"/>
                    <a:lumOff val="40000"/>
                  </a:schemeClr>
                </a:solidFill>
                <a:ea typeface="+mn-ea"/>
                <a:cs typeface="+mn-cs"/>
              </a:rPr>
              <a:t>Done </a:t>
            </a:r>
            <a:br>
              <a:rPr lang="en-US" sz="4000" dirty="0" smtClean="0">
                <a:solidFill>
                  <a:schemeClr val="tx2">
                    <a:lumMod val="60000"/>
                    <a:lumOff val="40000"/>
                  </a:schemeClr>
                </a:solidFill>
                <a:ea typeface="+mn-ea"/>
                <a:cs typeface="+mn-cs"/>
              </a:rPr>
            </a:br>
            <a:r>
              <a:rPr lang="en-US" sz="4000" dirty="0" smtClean="0">
                <a:solidFill>
                  <a:schemeClr val="tx2">
                    <a:lumMod val="60000"/>
                    <a:lumOff val="40000"/>
                  </a:schemeClr>
                </a:solidFill>
                <a:ea typeface="+mn-ea"/>
                <a:cs typeface="+mn-cs"/>
              </a:rPr>
              <a:t>from </a:t>
            </a:r>
            <a:r>
              <a:rPr lang="en-US" sz="4000" dirty="0">
                <a:solidFill>
                  <a:schemeClr val="tx2">
                    <a:lumMod val="60000"/>
                    <a:lumOff val="40000"/>
                  </a:schemeClr>
                </a:solidFill>
                <a:ea typeface="+mn-ea"/>
                <a:cs typeface="+mn-cs"/>
              </a:rPr>
              <a:t>a Tribal </a:t>
            </a:r>
            <a:r>
              <a:rPr lang="en-US" sz="4000" dirty="0" smtClean="0">
                <a:solidFill>
                  <a:schemeClr val="tx2">
                    <a:lumMod val="60000"/>
                    <a:lumOff val="40000"/>
                  </a:schemeClr>
                </a:solidFill>
                <a:ea typeface="+mn-ea"/>
                <a:cs typeface="+mn-cs"/>
              </a:rPr>
              <a:t>Perspective</a:t>
            </a:r>
            <a:r>
              <a:rPr lang="en-US" sz="4000" dirty="0">
                <a:solidFill>
                  <a:schemeClr val="tx2">
                    <a:lumMod val="60000"/>
                    <a:lumOff val="40000"/>
                  </a:schemeClr>
                </a:solidFill>
                <a:ea typeface="+mn-ea"/>
                <a:cs typeface="+mn-cs"/>
              </a:rPr>
              <a:t>? </a:t>
            </a:r>
            <a:r>
              <a:rPr lang="en-US" sz="4000" dirty="0">
                <a:solidFill>
                  <a:prstClr val="black"/>
                </a:solidFill>
                <a:ea typeface="+mn-ea"/>
                <a:cs typeface="+mn-cs"/>
              </a:rPr>
              <a:t> </a:t>
            </a:r>
            <a:r>
              <a:rPr lang="en-US" sz="3000" dirty="0">
                <a:solidFill>
                  <a:prstClr val="black"/>
                </a:solidFill>
                <a:ea typeface="+mn-ea"/>
                <a:cs typeface="+mn-cs"/>
              </a:rPr>
              <a:t/>
            </a:r>
            <a:br>
              <a:rPr lang="en-US" sz="3000" dirty="0">
                <a:solidFill>
                  <a:prstClr val="black"/>
                </a:solidFill>
                <a:ea typeface="+mn-ea"/>
                <a:cs typeface="+mn-cs"/>
              </a:rPr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There are few external funding sources.</a:t>
            </a:r>
          </a:p>
          <a:p>
            <a:r>
              <a:rPr lang="en-US" dirty="0" smtClean="0"/>
              <a:t>Most state and federal agencies have goals and objectives that are different from Tribes.</a:t>
            </a:r>
          </a:p>
          <a:p>
            <a:r>
              <a:rPr lang="en-US" dirty="0" smtClean="0"/>
              <a:t>Many agencies have policy analysts on staff and they don’t fund external analysis.</a:t>
            </a:r>
          </a:p>
          <a:p>
            <a:r>
              <a:rPr lang="en-US" dirty="0" smtClean="0"/>
              <a:t>Grants from foundations are very limited.</a:t>
            </a:r>
          </a:p>
          <a:p>
            <a:r>
              <a:rPr lang="en-US" u="sng" dirty="0" smtClean="0"/>
              <a:t>Bottom line:  Tribes need to fund this themselves.</a:t>
            </a:r>
            <a:endParaRPr lang="en-US" u="sng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77420-0C8A-4DF6-A98A-ED5035A546FD}" type="slidenum">
              <a:rPr lang="en-US" smtClean="0"/>
              <a:t>8</a:t>
            </a:fld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86600" y="5105400"/>
            <a:ext cx="1439779" cy="15083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586872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477962"/>
          </a:xfrm>
        </p:spPr>
        <p:txBody>
          <a:bodyPr>
            <a:noAutofit/>
          </a:bodyPr>
          <a:lstStyle/>
          <a:p>
            <a:pPr marL="342900" lvl="0" indent="-342900">
              <a:spcBef>
                <a:spcPct val="20000"/>
              </a:spcBef>
            </a:pPr>
            <a:r>
              <a:rPr lang="en-US" sz="4000" dirty="0">
                <a:solidFill>
                  <a:schemeClr val="tx2">
                    <a:lumMod val="60000"/>
                    <a:lumOff val="40000"/>
                  </a:schemeClr>
                </a:solidFill>
                <a:ea typeface="+mn-ea"/>
                <a:cs typeface="+mn-cs"/>
              </a:rPr>
              <a:t>How does a </a:t>
            </a:r>
            <a:r>
              <a:rPr lang="en-US" sz="4000" dirty="0" smtClean="0">
                <a:solidFill>
                  <a:schemeClr val="tx2">
                    <a:lumMod val="60000"/>
                    <a:lumOff val="40000"/>
                  </a:schemeClr>
                </a:solidFill>
                <a:ea typeface="+mn-ea"/>
                <a:cs typeface="+mn-cs"/>
              </a:rPr>
              <a:t>Person </a:t>
            </a:r>
            <a:r>
              <a:rPr lang="en-US" sz="4000" dirty="0">
                <a:solidFill>
                  <a:schemeClr val="tx2">
                    <a:lumMod val="60000"/>
                    <a:lumOff val="40000"/>
                  </a:schemeClr>
                </a:solidFill>
                <a:ea typeface="+mn-ea"/>
                <a:cs typeface="+mn-cs"/>
              </a:rPr>
              <a:t>get </a:t>
            </a:r>
            <a:r>
              <a:rPr lang="en-US" sz="4000" dirty="0" smtClean="0">
                <a:solidFill>
                  <a:schemeClr val="tx2">
                    <a:lumMod val="60000"/>
                    <a:lumOff val="40000"/>
                  </a:schemeClr>
                </a:solidFill>
                <a:ea typeface="+mn-ea"/>
                <a:cs typeface="+mn-cs"/>
              </a:rPr>
              <a:t> </a:t>
            </a:r>
            <a:br>
              <a:rPr lang="en-US" sz="4000" dirty="0" smtClean="0">
                <a:solidFill>
                  <a:schemeClr val="tx2">
                    <a:lumMod val="60000"/>
                    <a:lumOff val="40000"/>
                  </a:schemeClr>
                </a:solidFill>
                <a:ea typeface="+mn-ea"/>
                <a:cs typeface="+mn-cs"/>
              </a:rPr>
            </a:br>
            <a:r>
              <a:rPr lang="en-US" sz="4000" dirty="0" smtClean="0">
                <a:solidFill>
                  <a:schemeClr val="tx2">
                    <a:lumMod val="60000"/>
                    <a:lumOff val="40000"/>
                  </a:schemeClr>
                </a:solidFill>
                <a:ea typeface="+mn-ea"/>
                <a:cs typeface="+mn-cs"/>
              </a:rPr>
              <a:t>Training </a:t>
            </a:r>
            <a:r>
              <a:rPr lang="en-US" sz="4000" dirty="0">
                <a:solidFill>
                  <a:schemeClr val="tx2">
                    <a:lumMod val="60000"/>
                    <a:lumOff val="40000"/>
                  </a:schemeClr>
                </a:solidFill>
                <a:ea typeface="+mn-ea"/>
                <a:cs typeface="+mn-cs"/>
              </a:rPr>
              <a:t>to </a:t>
            </a:r>
            <a:r>
              <a:rPr lang="en-US" sz="4000" dirty="0" smtClean="0">
                <a:solidFill>
                  <a:schemeClr val="tx2">
                    <a:lumMod val="60000"/>
                    <a:lumOff val="40000"/>
                  </a:schemeClr>
                </a:solidFill>
                <a:ea typeface="+mn-ea"/>
                <a:cs typeface="+mn-cs"/>
              </a:rPr>
              <a:t>Do Policy Analysis?</a:t>
            </a:r>
            <a:r>
              <a:rPr lang="en-US" sz="4000" dirty="0">
                <a:solidFill>
                  <a:schemeClr val="tx2">
                    <a:lumMod val="60000"/>
                    <a:lumOff val="40000"/>
                  </a:schemeClr>
                </a:solidFill>
                <a:ea typeface="+mn-ea"/>
                <a:cs typeface="+mn-cs"/>
              </a:rPr>
              <a:t/>
            </a:r>
            <a:br>
              <a:rPr lang="en-US" sz="4000" dirty="0">
                <a:solidFill>
                  <a:schemeClr val="tx2">
                    <a:lumMod val="60000"/>
                    <a:lumOff val="40000"/>
                  </a:schemeClr>
                </a:solidFill>
                <a:ea typeface="+mn-ea"/>
                <a:cs typeface="+mn-cs"/>
              </a:rPr>
            </a:br>
            <a:endParaRPr lang="en-US" sz="40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Educational background</a:t>
            </a:r>
          </a:p>
          <a:p>
            <a:r>
              <a:rPr lang="en-US" dirty="0" smtClean="0"/>
              <a:t>Experience in Indian health care delivery systems</a:t>
            </a:r>
          </a:p>
          <a:p>
            <a:r>
              <a:rPr lang="en-US" dirty="0" smtClean="0"/>
              <a:t>Internships at Area Health Boards, NIHB, NCAI</a:t>
            </a:r>
          </a:p>
          <a:p>
            <a:r>
              <a:rPr lang="en-US" dirty="0" smtClean="0"/>
              <a:t>Meetings, teleconferences, webinars</a:t>
            </a:r>
          </a:p>
          <a:p>
            <a:r>
              <a:rPr lang="en-US" dirty="0" smtClean="0"/>
              <a:t>Read position papers, comment letters, strategic plans</a:t>
            </a:r>
          </a:p>
          <a:p>
            <a:r>
              <a:rPr lang="en-US" dirty="0" smtClean="0"/>
              <a:t>Check websites and subscribe to newsletters</a:t>
            </a:r>
          </a:p>
          <a:p>
            <a:r>
              <a:rPr lang="en-US" smtClean="0"/>
              <a:t>Develop </a:t>
            </a:r>
            <a:r>
              <a:rPr lang="en-US" dirty="0"/>
              <a:t>T</a:t>
            </a:r>
            <a:r>
              <a:rPr lang="en-US" smtClean="0"/>
              <a:t>ribal </a:t>
            </a:r>
            <a:r>
              <a:rPr lang="en-US" dirty="0" smtClean="0"/>
              <a:t>position papers on policy issues from </a:t>
            </a:r>
            <a:r>
              <a:rPr lang="en-US" smtClean="0"/>
              <a:t>a </a:t>
            </a:r>
            <a:r>
              <a:rPr lang="en-US" smtClean="0"/>
              <a:t>Tribal </a:t>
            </a:r>
            <a:r>
              <a:rPr lang="en-US" dirty="0" smtClean="0"/>
              <a:t>perspective 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77420-0C8A-4DF6-A98A-ED5035A546FD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008582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228</TotalTime>
  <Words>639</Words>
  <Application>Microsoft Office PowerPoint</Application>
  <PresentationFormat>On-screen Show (4:3)</PresentationFormat>
  <Paragraphs>93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Arial</vt:lpstr>
      <vt:lpstr>Calibri</vt:lpstr>
      <vt:lpstr>Office Theme</vt:lpstr>
      <vt:lpstr>Health Policy Analysis at Your Tribe</vt:lpstr>
      <vt:lpstr>How many times have you said. . .</vt:lpstr>
      <vt:lpstr>Policy analysis</vt:lpstr>
      <vt:lpstr>Today We’ll Talk About</vt:lpstr>
      <vt:lpstr>Tribes Need to be Involved in Policy  at the State and National Levels </vt:lpstr>
      <vt:lpstr>Two-Step  Process</vt:lpstr>
      <vt:lpstr>What do Health Policy Analysts Do?</vt:lpstr>
      <vt:lpstr>Who Pays for This Work to be Done  from a Tribal Perspective?   </vt:lpstr>
      <vt:lpstr>How does a Person get   Training to Do Policy Analysis? </vt:lpstr>
      <vt:lpstr>How to Get Involved in National Efforts </vt:lpstr>
      <vt:lpstr>If your Tribe can't Afford a Full-time Employee to do Policy Work. . .</vt:lpstr>
      <vt:lpstr>Questions?</vt:lpstr>
    </vt:vector>
  </TitlesOfParts>
  <Company>Hewlett-Packard Company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Owner</dc:creator>
  <cp:lastModifiedBy>Mim Dixon</cp:lastModifiedBy>
  <cp:revision>20</cp:revision>
  <dcterms:created xsi:type="dcterms:W3CDTF">2015-09-09T14:30:58Z</dcterms:created>
  <dcterms:modified xsi:type="dcterms:W3CDTF">2015-09-16T22:17:22Z</dcterms:modified>
</cp:coreProperties>
</file>